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59" r:id="rId6"/>
    <p:sldId id="268" r:id="rId7"/>
    <p:sldId id="260" r:id="rId8"/>
    <p:sldId id="261" r:id="rId9"/>
    <p:sldId id="262" r:id="rId10"/>
    <p:sldId id="263" r:id="rId11"/>
    <p:sldId id="267" r:id="rId12"/>
    <p:sldId id="264" r:id="rId13"/>
    <p:sldId id="265" r:id="rId14"/>
  </p:sldIdLst>
  <p:sldSz cx="14630400" cy="8229600"/>
  <p:notesSz cx="8229600" cy="14630400"/>
  <p:embeddedFontLst>
    <p:embeddedFont>
      <p:font typeface="Nunito Semi Bold" pitchFamily="2" charset="77"/>
      <p:regular r:id="rId16"/>
    </p:embeddedFont>
    <p:embeddedFont>
      <p:font typeface="PT Sans" panose="020B0503020203020204" pitchFamily="34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9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MODEL ACCURACY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674073544947549"/>
          <c:y val="0.12079198346408151"/>
          <c:w val="0.65047529384913838"/>
          <c:h val="0.63066321382560853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 (Linear SVC)</c:v>
                </c:pt>
                <c:pt idx="2">
                  <c:v>Naive Bayes</c:v>
                </c:pt>
                <c:pt idx="3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0.98199999999999998</c:v>
                </c:pt>
                <c:pt idx="1">
                  <c:v>0.98399999999999999</c:v>
                </c:pt>
                <c:pt idx="2">
                  <c:v>0.97399999999999998</c:v>
                </c:pt>
                <c:pt idx="3">
                  <c:v>0.97299999999999998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32-2D48-9BB6-C15B4C874B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02938272"/>
        <c:axId val="501713120"/>
        <c:axId val="790300592"/>
      </c:bar3DChart>
      <c:catAx>
        <c:axId val="30293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713120"/>
        <c:crosses val="autoZero"/>
        <c:auto val="1"/>
        <c:lblAlgn val="ctr"/>
        <c:lblOffset val="100"/>
        <c:noMultiLvlLbl val="0"/>
      </c:catAx>
      <c:valAx>
        <c:axId val="50171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938272"/>
        <c:crosses val="autoZero"/>
        <c:crossBetween val="between"/>
      </c:valAx>
      <c:serAx>
        <c:axId val="7903005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71312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83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dhanesh619/Final-Project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BBC News Article Classification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Name : Dhanesh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Kanakaraj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3" y="5652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Supervised by : Dr. Stephen Kane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3" y="62339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GitHub Link :  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hlinkClick r:id="rId4"/>
              </a:rPr>
              <a:t>https://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hlinkClick r:id="rId4"/>
              </a:rPr>
              <a:t>github.com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hlinkClick r:id="rId4"/>
              </a:rPr>
              <a:t>/kdhanesh619/Final-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hlinkClick r:id="rId4"/>
              </a:rPr>
              <a:t>Project.git</a:t>
            </a: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71E6625-82EE-ACFC-0D5D-746283B133FE}"/>
              </a:ext>
            </a:extLst>
          </p:cNvPr>
          <p:cNvSpPr/>
          <p:nvPr/>
        </p:nvSpPr>
        <p:spPr>
          <a:xfrm>
            <a:off x="6324123" y="50716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Student ID : 23056970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871" y="535662"/>
            <a:ext cx="4584144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Metrics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59" y="1619845"/>
            <a:ext cx="7082671" cy="42495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73359" y="6088499"/>
            <a:ext cx="229207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Analysis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873359" y="6569750"/>
            <a:ext cx="7082671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models demonstrated strong performance above 95% accuracy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873359" y="6949440"/>
            <a:ext cx="7082671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Confusion matrices revealed minimal misclassification between categories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873359" y="7329130"/>
            <a:ext cx="7082671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 and recall metrics showed balanced performance across all news topics</a:t>
            </a:r>
            <a:endParaRPr lang="en-US" sz="15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3B493BD-EA56-CAB0-F69E-23F64A9CD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200571"/>
              </p:ext>
            </p:extLst>
          </p:nvPr>
        </p:nvGraphicFramePr>
        <p:xfrm>
          <a:off x="681871" y="1619845"/>
          <a:ext cx="5515729" cy="6020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66559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Confusion Matrix – Logistic Regression</a:t>
            </a:r>
            <a:endParaRPr lang="en-US"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BE4FCF-AC7E-D216-DB0E-67CA112B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79" y="1130300"/>
            <a:ext cx="8481241" cy="5969000"/>
          </a:xfrm>
          <a:prstGeom prst="rect">
            <a:avLst/>
          </a:prstGeom>
          <a:noFill/>
          <a:effectLst>
            <a:glow rad="127000">
              <a:schemeClr val="accent1">
                <a:alpha val="40000"/>
              </a:schemeClr>
            </a:glow>
            <a:softEdge rad="4561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80323"/>
            <a:ext cx="653950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Model: Logistic Regression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1530787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2036" y="174509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Superior Accuracy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2036" y="2141577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Achieved 98% classification accuracy, outperforming other models in the comparison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37724" y="2853571"/>
            <a:ext cx="7468553" cy="1437561"/>
          </a:xfrm>
          <a:prstGeom prst="roundRect">
            <a:avLst>
              <a:gd name="adj" fmla="val 1998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52036" y="306788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Compatibility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2036" y="3464362"/>
            <a:ext cx="703992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Efficiently handles sparse, high-dimensional TF-IDF feature vectors characteristic of text data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837724" y="4482584"/>
            <a:ext cx="7468553" cy="1437561"/>
          </a:xfrm>
          <a:prstGeom prst="roundRect">
            <a:avLst>
              <a:gd name="adj" fmla="val 1998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52036" y="4696897"/>
            <a:ext cx="25480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Efficiency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52036" y="5093375"/>
            <a:ext cx="703992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 training and prediction times make it suitable for real-time news classification systems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837724" y="6111597"/>
            <a:ext cx="7468553" cy="1437561"/>
          </a:xfrm>
          <a:prstGeom prst="roundRect">
            <a:avLst>
              <a:gd name="adj" fmla="val 1998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52036" y="632591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Interpretability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52036" y="6722388"/>
            <a:ext cx="703992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interpretable feature coefficients that reveal word importance in classification decisions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498038"/>
            <a:ext cx="4868466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Analysis Insights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3889" y="1483281"/>
            <a:ext cx="400752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Predictive Words By Category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33889" y="2006679"/>
            <a:ext cx="6460450" cy="5522476"/>
          </a:xfrm>
          <a:prstGeom prst="roundRect">
            <a:avLst>
              <a:gd name="adj" fmla="val 49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41509" y="2014299"/>
            <a:ext cx="6445210" cy="11014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22722" y="2130504"/>
            <a:ext cx="28565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Sport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049077" y="2130504"/>
            <a:ext cx="2856547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football, goal, match, player, team, coach, league, club, score, championship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1509" y="3115747"/>
            <a:ext cx="6445210" cy="11014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22722" y="3231952"/>
            <a:ext cx="28565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049077" y="3231952"/>
            <a:ext cx="2856547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market, shares, profit, economy, investment, stock, financial, growth, company, trade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41509" y="4217194"/>
            <a:ext cx="6445210" cy="11014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22722" y="4333399"/>
            <a:ext cx="28565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049077" y="4333399"/>
            <a:ext cx="2856547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software, device, digital, internet, computer, mobile, app, innovation, technology, data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41509" y="5318641"/>
            <a:ext cx="6445210" cy="11014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22722" y="5434846"/>
            <a:ext cx="28565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Politics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049077" y="5434846"/>
            <a:ext cx="2856547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government, election, policy, minister, vote, parliament, campaign, party, debate, law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41509" y="6420088"/>
            <a:ext cx="6445210" cy="11014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22722" y="6536293"/>
            <a:ext cx="28565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Entertainment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049077" y="6536293"/>
            <a:ext cx="2856547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film, music, award, actor, movie, album, celebrity, director, performance, star</a:t>
            </a:r>
            <a:endParaRPr lang="en-US" sz="14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81" y="1505903"/>
            <a:ext cx="6460450" cy="3876199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543681" y="5585817"/>
            <a:ext cx="6460450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model's feature importance analysis confirms it has successfully learned contextually relevant vocabulary for each news category, validating the effectiveness of the TF-IDF approach.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16271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information-saturated digital landscape, news organizations face the mounting challenge of efficiently categorizing vast quantities of articles.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4115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tagging processes are unsustainable and inconsistent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0788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Natural Language Processing offers scalable, automated solutions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7460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applies supervised learning to classify BBC news articles by topic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8894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Question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837724" y="1832967"/>
            <a:ext cx="9297353" cy="2040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 machine learning models accurately classify BBC news articles into predefined categories?</a:t>
            </a:r>
            <a:endParaRPr lang="en-US" sz="4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124563"/>
            <a:ext cx="837724" cy="10053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2968" y="4292084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Primary Objective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842968" y="4639032"/>
            <a:ext cx="829210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high-accuracy classification models using Term Frequency-Inverse Document Frequency (TF-IDF) features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29927"/>
            <a:ext cx="837724" cy="10053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2968" y="529744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Secondary Objective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842968" y="5644396"/>
            <a:ext cx="829210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and compare performance across multiple supervised learning algorithms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35291"/>
            <a:ext cx="837724" cy="10053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2968" y="6302812"/>
            <a:ext cx="219241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Knowledge Contribution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842968" y="6649760"/>
            <a:ext cx="829210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optimal model architectures for news classification tasks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833875-A0B6-0A96-EE90-F1166E085E9F}"/>
              </a:ext>
            </a:extLst>
          </p:cNvPr>
          <p:cNvSpPr/>
          <p:nvPr/>
        </p:nvSpPr>
        <p:spPr>
          <a:xfrm>
            <a:off x="837724" y="108894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Literature Review</a:t>
            </a:r>
            <a:endParaRPr lang="en-US" sz="31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45C5D9A4-DD81-1642-84E5-D4F44C6A64A1}"/>
              </a:ext>
            </a:extLst>
          </p:cNvPr>
          <p:cNvSpPr/>
          <p:nvPr/>
        </p:nvSpPr>
        <p:spPr>
          <a:xfrm>
            <a:off x="833914" y="2243018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6FF3CFF-14CF-0D22-5082-D37B637F6E2C}"/>
              </a:ext>
            </a:extLst>
          </p:cNvPr>
          <p:cNvSpPr/>
          <p:nvPr/>
        </p:nvSpPr>
        <p:spPr>
          <a:xfrm>
            <a:off x="913805" y="2289274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12430BB5-11C2-7ADA-478D-1A1DD1AEB6F7}"/>
              </a:ext>
            </a:extLst>
          </p:cNvPr>
          <p:cNvSpPr/>
          <p:nvPr/>
        </p:nvSpPr>
        <p:spPr>
          <a:xfrm>
            <a:off x="1633240" y="2152709"/>
            <a:ext cx="9391810" cy="62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700" dirty="0" err="1">
                <a:latin typeface="PT Sans" panose="020B0503020203020204" pitchFamily="34" charset="77"/>
              </a:rPr>
              <a:t>Joachims</a:t>
            </a:r>
            <a:r>
              <a:rPr lang="en-IN" sz="1700" dirty="0">
                <a:latin typeface="PT Sans" panose="020B0503020203020204" pitchFamily="34" charset="77"/>
              </a:rPr>
              <a:t>, T. (1998). Text categorization with support vector machines: Learning with many relevant features. ECML.</a:t>
            </a:r>
          </a:p>
          <a:p>
            <a:pPr>
              <a:lnSpc>
                <a:spcPts val="2700"/>
              </a:lnSpc>
            </a:pPr>
            <a:r>
              <a:rPr lang="en-IN" sz="1700" dirty="0">
                <a:latin typeface="PT Sans" panose="020B0503020203020204" pitchFamily="34" charset="77"/>
              </a:rPr>
              <a:t>➤</a:t>
            </a:r>
            <a:r>
              <a:rPr lang="en-IN" dirty="0">
                <a:latin typeface="PT Sans" panose="020B0503020203020204" pitchFamily="34" charset="77"/>
              </a:rPr>
              <a:t> </a:t>
            </a:r>
            <a:r>
              <a:rPr lang="en-IN" sz="1700" dirty="0">
                <a:latin typeface="PT Sans" panose="020B0503020203020204" pitchFamily="34" charset="77"/>
              </a:rPr>
              <a:t>Introduced SVM for text, emphasizing high-dimensional sparsity handling.</a:t>
            </a:r>
            <a:endParaRPr lang="en-US" sz="1700" dirty="0">
              <a:latin typeface="PT Sans" panose="020B0503020203020204" pitchFamily="34" charset="77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F40A145-4052-F68A-0B30-236B4F7FE1E9}"/>
              </a:ext>
            </a:extLst>
          </p:cNvPr>
          <p:cNvSpPr/>
          <p:nvPr/>
        </p:nvSpPr>
        <p:spPr>
          <a:xfrm>
            <a:off x="833914" y="3770590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8569F28-ACB7-1605-0BD4-D64432F9512A}"/>
              </a:ext>
            </a:extLst>
          </p:cNvPr>
          <p:cNvSpPr/>
          <p:nvPr/>
        </p:nvSpPr>
        <p:spPr>
          <a:xfrm>
            <a:off x="913805" y="3816846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E7F2-B053-3795-8B6B-62FC00CDEEA5}"/>
              </a:ext>
            </a:extLst>
          </p:cNvPr>
          <p:cNvSpPr txBox="1"/>
          <p:nvPr/>
        </p:nvSpPr>
        <p:spPr>
          <a:xfrm>
            <a:off x="1528738" y="3603432"/>
            <a:ext cx="9391811" cy="753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IN" sz="1700" dirty="0">
                <a:latin typeface="PT Sans" panose="020B0503020203020204" pitchFamily="34" charset="77"/>
              </a:rPr>
              <a:t>Scikit-learn Documentation (2023). Logistic Regression &amp; </a:t>
            </a:r>
            <a:r>
              <a:rPr lang="en-IN" sz="1700" dirty="0" err="1">
                <a:latin typeface="PT Sans" panose="020B0503020203020204" pitchFamily="34" charset="77"/>
              </a:rPr>
              <a:t>GridSearchCV</a:t>
            </a:r>
            <a:r>
              <a:rPr lang="en-IN" sz="1700" dirty="0">
                <a:latin typeface="PT Sans" panose="020B0503020203020204" pitchFamily="34" charset="77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➤ </a:t>
            </a:r>
            <a:r>
              <a:rPr lang="en-IN" sz="1700" dirty="0">
                <a:latin typeface="PT Sans" panose="020B0503020203020204" pitchFamily="34" charset="77"/>
              </a:rPr>
              <a:t>Practical references for applying machine learning to real-world classification.</a:t>
            </a:r>
            <a:endParaRPr lang="en-IN" sz="1700" b="0" i="0" u="none" strike="noStrike" dirty="0">
              <a:solidFill>
                <a:srgbClr val="000000"/>
              </a:solidFill>
              <a:effectLst/>
              <a:latin typeface="PT Sans" panose="020B0503020203020204" pitchFamily="34" charset="77"/>
            </a:endParaRP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B0E5A51B-5E61-4C48-9DA3-C862E06DAAF9}"/>
              </a:ext>
            </a:extLst>
          </p:cNvPr>
          <p:cNvSpPr/>
          <p:nvPr/>
        </p:nvSpPr>
        <p:spPr>
          <a:xfrm>
            <a:off x="833914" y="4960680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B14CC483-7EBA-4436-EC6B-219DF76D5DB9}"/>
              </a:ext>
            </a:extLst>
          </p:cNvPr>
          <p:cNvSpPr/>
          <p:nvPr/>
        </p:nvSpPr>
        <p:spPr>
          <a:xfrm>
            <a:off x="913805" y="5063490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F13-B08E-3CE7-166C-67DB0C737712}"/>
              </a:ext>
            </a:extLst>
          </p:cNvPr>
          <p:cNvSpPr txBox="1"/>
          <p:nvPr/>
        </p:nvSpPr>
        <p:spPr>
          <a:xfrm>
            <a:off x="1501098" y="4853037"/>
            <a:ext cx="9391811" cy="757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IN" sz="1700" b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Ramos, J. (2003). Using TF-IDF to determine word relevance in document queries.</a:t>
            </a:r>
          </a:p>
          <a:p>
            <a:pPr>
              <a:lnSpc>
                <a:spcPts val="2700"/>
              </a:lnSpc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➤ Core study establishing TF-IDF as a standard for word relevance in NLP.</a:t>
            </a:r>
            <a:endParaRPr lang="en-US" sz="1700" dirty="0">
              <a:latin typeface="PT Sans" panose="020B0503020203020204" pitchFamily="34" charset="77"/>
            </a:endParaRP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A2A46BAB-C7B9-25AE-5986-44CB8D95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6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1" grpId="0"/>
      <p:bldP spid="15" grpId="0" animBg="1"/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Description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906905"/>
            <a:ext cx="3011924" cy="713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2,225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820025" y="2891076"/>
            <a:ext cx="2545199" cy="477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Articles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86663" y="3425547"/>
            <a:ext cx="3282314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A diverse range of BBC articles representing real-world news reporting</a:t>
            </a:r>
            <a:endParaRPr lang="en-US" sz="1700" dirty="0">
              <a:latin typeface="PT Sans" panose="020B0503020203020204" pitchFamily="34" charset="7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868977" y="1906905"/>
            <a:ext cx="3011924" cy="713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1102340" y="2891076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68977" y="3425547"/>
            <a:ext cx="3011924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Business, Politics, Sport, Entertainment, Tech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20025" y="4969863"/>
            <a:ext cx="6060877" cy="290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BBC News Article Dataset is publicly available and contains no personal or private information, ensuring ethical compliance in research usage.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00002E"/>
              </a:solidFill>
              <a:latin typeface="PT Sans" pitchFamily="34" charset="0"/>
            </a:endParaRPr>
          </a:p>
          <a:p>
            <a:pPr>
              <a:lnSpc>
                <a:spcPts val="2700"/>
              </a:lnSpc>
            </a:pPr>
            <a:r>
              <a:rPr lang="en-GB" sz="1700" dirty="0">
                <a:latin typeface="PT Sans" panose="020B0503020203020204" pitchFamily="34" charset="77"/>
              </a:rPr>
              <a:t>The dataset was compiled by the University College Dublin (UCD) Machine Learning Group. The articles were collected from the BBC News website around </a:t>
            </a:r>
            <a:r>
              <a:rPr lang="en-GB" sz="1700" b="1" dirty="0">
                <a:latin typeface="PT Sans" panose="020B0503020203020204" pitchFamily="34" charset="77"/>
              </a:rPr>
              <a:t>2004–2005</a:t>
            </a:r>
            <a:r>
              <a:rPr lang="en-GB" sz="1700" dirty="0">
                <a:latin typeface="PT Sans" panose="020B0503020203020204" pitchFamily="34" charset="77"/>
              </a:rPr>
              <a:t>. The data is organized into folders by category.</a:t>
            </a:r>
            <a:r>
              <a:rPr lang="en-IN" sz="1700" dirty="0">
                <a:latin typeface="PT Sans" panose="020B0503020203020204" pitchFamily="34" charset="77"/>
              </a:rPr>
              <a:t> </a:t>
            </a:r>
            <a:endParaRPr lang="en-US" sz="1700" dirty="0">
              <a:latin typeface="PT Sans" panose="020B0503020203020204" pitchFamily="34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52389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Analysis – Top Words</a:t>
            </a:r>
            <a:endParaRPr lang="en-US" sz="28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37CEB3A-182D-340C-2D78-ED40B0AE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89" y="1468762"/>
            <a:ext cx="5238935" cy="493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2E92069-8C69-C362-8AEF-F2844E328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23" y="1468762"/>
            <a:ext cx="7059590" cy="493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754618"/>
            <a:ext cx="4752737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Preprocessing Pipeline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802124" y="1619726"/>
            <a:ext cx="194786" cy="1416010"/>
          </a:xfrm>
          <a:prstGeom prst="roundRect">
            <a:avLst>
              <a:gd name="adj" fmla="val 15002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91697" y="1814513"/>
            <a:ext cx="229183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Text Normalization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191697" y="2217777"/>
            <a:ext cx="715017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Converting all text to lowercase and removing digits and punctuation to standardize input format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94303" y="3181826"/>
            <a:ext cx="194786" cy="1168837"/>
          </a:xfrm>
          <a:prstGeom prst="roundRect">
            <a:avLst>
              <a:gd name="adj" fmla="val 15002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483876" y="3376613"/>
            <a:ext cx="229183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Noise Reduction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483876" y="3779877"/>
            <a:ext cx="685800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Eliminating common stopwords (e.g., 'the', 'is', 'and') that add little semantic value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386483" y="4496753"/>
            <a:ext cx="194786" cy="1416010"/>
          </a:xfrm>
          <a:prstGeom prst="roundRect">
            <a:avLst>
              <a:gd name="adj" fmla="val 15002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776055" y="4691539"/>
            <a:ext cx="229183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Lemmatization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776055" y="5094803"/>
            <a:ext cx="656582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Reducing words to their base forms (e.g., 'running' → 'run') to unify different word forms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678781" y="6058853"/>
            <a:ext cx="194786" cy="1416010"/>
          </a:xfrm>
          <a:prstGeom prst="roundRect">
            <a:avLst>
              <a:gd name="adj" fmla="val 15002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068354" y="6253639"/>
            <a:ext cx="229183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Vectorization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068354" y="6656903"/>
            <a:ext cx="6273522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text into numerical features using TF-IDF with the top 5,000 features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64689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 – Model Selection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3914" y="1692235"/>
            <a:ext cx="269105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Models Implemented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833914" y="2243018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13805" y="2289274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53396" y="2308503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453396" y="2779514"/>
            <a:ext cx="5629275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Linear model with probabilistic output, efficient for text classification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833914" y="3770590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13805" y="3816846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53396" y="3836075"/>
            <a:ext cx="374249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Support Vector Machine (LinearSVC)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453396" y="4307086"/>
            <a:ext cx="562927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 margin classifier, effective with high-dimensional data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33914" y="4993243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13805" y="5039499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53396" y="5058728"/>
            <a:ext cx="252900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Multinomial Naive Bayes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453396" y="5529739"/>
            <a:ext cx="5629275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Probabilistic classifier designed for text, assumes feature independence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33914" y="6520815"/>
            <a:ext cx="428863" cy="428863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13805" y="6567071"/>
            <a:ext cx="26908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453396" y="6586299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453396" y="7057311"/>
            <a:ext cx="562927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Ensemble of decision trees, reduces overfitting through voting</a:t>
            </a:r>
            <a:endParaRPr lang="en-US" sz="15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49" y="1716048"/>
            <a:ext cx="6248757" cy="3749159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555349" y="5679638"/>
            <a:ext cx="22861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Evaluation Framework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55349" y="6150650"/>
            <a:ext cx="6248757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models assessed using stratified 5-fold cross-validation with metrics including accuracy, precision, recall, and F1-score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3961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Optimization Strategy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939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GridSearchCV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89471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Exhaustive search through specified parameter space to find optimal configuration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6186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Tuned Parameters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1419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Regularization strength (C): 0.1, 1, 10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941243" y="396394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Solvers: 'liblinear', 'lbfgs'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941243" y="443067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 weights: balanced, none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41243" y="5532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 Protocol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41243" y="602753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3-fold cross-validation within training set to prevent overfitting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32491" y="5532001"/>
            <a:ext cx="28566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Optimal Configuration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837724" y="602753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Logistic Regression with C=1, solver='liblinear', class_weight=None</a:t>
            </a:r>
            <a:endParaRPr lang="en-US" sz="18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0" y="2439113"/>
            <a:ext cx="4534139" cy="4534139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778</Words>
  <Application>Microsoft Macintosh PowerPoint</Application>
  <PresentationFormat>Custom</PresentationFormat>
  <Paragraphs>114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Dhanesh Kanakaraj [Student-PECS]</cp:lastModifiedBy>
  <cp:revision>31</cp:revision>
  <dcterms:created xsi:type="dcterms:W3CDTF">2025-07-04T09:34:42Z</dcterms:created>
  <dcterms:modified xsi:type="dcterms:W3CDTF">2025-07-16T12:08:54Z</dcterms:modified>
</cp:coreProperties>
</file>